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6" r:id="rId9"/>
    <p:sldId id="267" r:id="rId10"/>
    <p:sldId id="268" r:id="rId11"/>
    <p:sldId id="273" r:id="rId12"/>
    <p:sldId id="269" r:id="rId13"/>
    <p:sldId id="274" r:id="rId14"/>
    <p:sldId id="271" r:id="rId15"/>
    <p:sldId id="272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tij\Desktop\statistike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tij\Desktop\statistik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 dirty="0"/>
              <a:t>Točnost</a:t>
            </a:r>
            <a:r>
              <a:rPr lang="hr-HR" baseline="0" dirty="0"/>
              <a:t> </a:t>
            </a:r>
            <a:r>
              <a:rPr lang="hr-HR" baseline="0" dirty="0" smtClean="0"/>
              <a:t>klasifikacije skupa podataka Iris</a:t>
            </a:r>
            <a:endParaRPr lang="hr-HR" dirty="0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iris!$B$2:$B$21</c:f>
              <c:numCache>
                <c:formatCode>General</c:formatCode>
                <c:ptCount val="20"/>
                <c:pt idx="0">
                  <c:v>0</c:v>
                </c:pt>
                <c:pt idx="1">
                  <c:v>7</c:v>
                </c:pt>
                <c:pt idx="2">
                  <c:v>15</c:v>
                </c:pt>
                <c:pt idx="3">
                  <c:v>22</c:v>
                </c:pt>
                <c:pt idx="4">
                  <c:v>30</c:v>
                </c:pt>
                <c:pt idx="5">
                  <c:v>37</c:v>
                </c:pt>
                <c:pt idx="6">
                  <c:v>45</c:v>
                </c:pt>
                <c:pt idx="7">
                  <c:v>52</c:v>
                </c:pt>
                <c:pt idx="8">
                  <c:v>59</c:v>
                </c:pt>
                <c:pt idx="9">
                  <c:v>67</c:v>
                </c:pt>
                <c:pt idx="10">
                  <c:v>74</c:v>
                </c:pt>
                <c:pt idx="11">
                  <c:v>82</c:v>
                </c:pt>
                <c:pt idx="12">
                  <c:v>90</c:v>
                </c:pt>
                <c:pt idx="13">
                  <c:v>97</c:v>
                </c:pt>
                <c:pt idx="14">
                  <c:v>105</c:v>
                </c:pt>
                <c:pt idx="15">
                  <c:v>112</c:v>
                </c:pt>
                <c:pt idx="16">
                  <c:v>120</c:v>
                </c:pt>
                <c:pt idx="17">
                  <c:v>127</c:v>
                </c:pt>
                <c:pt idx="18">
                  <c:v>135</c:v>
                </c:pt>
                <c:pt idx="19">
                  <c:v>142</c:v>
                </c:pt>
              </c:numCache>
            </c:numRef>
          </c:cat>
          <c:val>
            <c:numRef>
              <c:f>iris!$M$2:$M$21</c:f>
              <c:numCache>
                <c:formatCode>General</c:formatCode>
                <c:ptCount val="20"/>
                <c:pt idx="0">
                  <c:v>0</c:v>
                </c:pt>
                <c:pt idx="1">
                  <c:v>0.47832167832167827</c:v>
                </c:pt>
                <c:pt idx="2">
                  <c:v>0.66814814814814816</c:v>
                </c:pt>
                <c:pt idx="3">
                  <c:v>0.80390625000000004</c:v>
                </c:pt>
                <c:pt idx="4">
                  <c:v>0.84999999999999964</c:v>
                </c:pt>
                <c:pt idx="5">
                  <c:v>0.8805309734513268</c:v>
                </c:pt>
                <c:pt idx="6">
                  <c:v>0.85809523809523836</c:v>
                </c:pt>
                <c:pt idx="7">
                  <c:v>0.85714285714285721</c:v>
                </c:pt>
                <c:pt idx="8">
                  <c:v>0.8505494505494513</c:v>
                </c:pt>
                <c:pt idx="9">
                  <c:v>0.93253012048192696</c:v>
                </c:pt>
                <c:pt idx="10">
                  <c:v>0.89999999999999991</c:v>
                </c:pt>
                <c:pt idx="11">
                  <c:v>0.86911764705882366</c:v>
                </c:pt>
                <c:pt idx="12">
                  <c:v>0.88833333333333309</c:v>
                </c:pt>
                <c:pt idx="13">
                  <c:v>0.88301886792452799</c:v>
                </c:pt>
                <c:pt idx="14">
                  <c:v>0.87555555555555553</c:v>
                </c:pt>
                <c:pt idx="15">
                  <c:v>0.86052631578947314</c:v>
                </c:pt>
                <c:pt idx="16">
                  <c:v>0.87666666666666671</c:v>
                </c:pt>
                <c:pt idx="17">
                  <c:v>0.8956521739130433</c:v>
                </c:pt>
                <c:pt idx="18">
                  <c:v>0.86000000000000021</c:v>
                </c:pt>
                <c:pt idx="19">
                  <c:v>0.87500000000000044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BAF-4486-BFCA-ADF68BDEB2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0161408"/>
        <c:axId val="140253440"/>
      </c:lineChart>
      <c:dateAx>
        <c:axId val="14016140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hr-HR"/>
                  <a:t>Broj uzoraka</a:t>
                </a:r>
                <a:r>
                  <a:rPr lang="hr-HR" baseline="0"/>
                  <a:t> za učenje</a:t>
                </a:r>
                <a:endParaRPr lang="hr-HR"/>
              </a:p>
            </c:rich>
          </c:tx>
          <c:overlay val="0"/>
        </c:title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40253440"/>
        <c:crosses val="autoZero"/>
        <c:auto val="0"/>
        <c:lblOffset val="100"/>
        <c:baseTimeUnit val="days"/>
        <c:majorUnit val="10"/>
        <c:majorTimeUnit val="days"/>
      </c:dateAx>
      <c:valAx>
        <c:axId val="1402534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401614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sr-Latn-R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 dirty="0"/>
              <a:t>Točnost</a:t>
            </a:r>
            <a:r>
              <a:rPr lang="hr-HR" baseline="0" dirty="0"/>
              <a:t> </a:t>
            </a:r>
            <a:r>
              <a:rPr lang="hr-HR" baseline="0" dirty="0" smtClean="0"/>
              <a:t>klasifikacije skupa podataka </a:t>
            </a:r>
            <a:r>
              <a:rPr lang="hr-HR" baseline="0" dirty="0" err="1" smtClean="0"/>
              <a:t>Haberman</a:t>
            </a:r>
            <a:endParaRPr lang="hr-HR" dirty="0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haberman!$B$2:$B$21</c:f>
              <c:numCache>
                <c:formatCode>General</c:formatCode>
                <c:ptCount val="20"/>
                <c:pt idx="0">
                  <c:v>0</c:v>
                </c:pt>
                <c:pt idx="1">
                  <c:v>15</c:v>
                </c:pt>
                <c:pt idx="2">
                  <c:v>30</c:v>
                </c:pt>
                <c:pt idx="3">
                  <c:v>45</c:v>
                </c:pt>
                <c:pt idx="4">
                  <c:v>61</c:v>
                </c:pt>
                <c:pt idx="5">
                  <c:v>76</c:v>
                </c:pt>
                <c:pt idx="6">
                  <c:v>91</c:v>
                </c:pt>
                <c:pt idx="7">
                  <c:v>107</c:v>
                </c:pt>
                <c:pt idx="8">
                  <c:v>122</c:v>
                </c:pt>
                <c:pt idx="9">
                  <c:v>137</c:v>
                </c:pt>
                <c:pt idx="10">
                  <c:v>152</c:v>
                </c:pt>
                <c:pt idx="11">
                  <c:v>168</c:v>
                </c:pt>
                <c:pt idx="12">
                  <c:v>183</c:v>
                </c:pt>
                <c:pt idx="13">
                  <c:v>198</c:v>
                </c:pt>
                <c:pt idx="14">
                  <c:v>214</c:v>
                </c:pt>
                <c:pt idx="15">
                  <c:v>229</c:v>
                </c:pt>
                <c:pt idx="16">
                  <c:v>244</c:v>
                </c:pt>
                <c:pt idx="17">
                  <c:v>260</c:v>
                </c:pt>
                <c:pt idx="18">
                  <c:v>275</c:v>
                </c:pt>
                <c:pt idx="19">
                  <c:v>290</c:v>
                </c:pt>
              </c:numCache>
            </c:numRef>
          </c:cat>
          <c:val>
            <c:numRef>
              <c:f>haberman!$M$2:$M$21</c:f>
              <c:numCache>
                <c:formatCode>General</c:formatCode>
                <c:ptCount val="20"/>
                <c:pt idx="0">
                  <c:v>0</c:v>
                </c:pt>
                <c:pt idx="1">
                  <c:v>0.82714776632302422</c:v>
                </c:pt>
                <c:pt idx="2">
                  <c:v>0.86376811594202851</c:v>
                </c:pt>
                <c:pt idx="3">
                  <c:v>0.87586206896551677</c:v>
                </c:pt>
                <c:pt idx="4">
                  <c:v>0.92285714285714249</c:v>
                </c:pt>
                <c:pt idx="5">
                  <c:v>0.92347826086956453</c:v>
                </c:pt>
                <c:pt idx="6">
                  <c:v>0.8944186046511623</c:v>
                </c:pt>
                <c:pt idx="7">
                  <c:v>0.87236180904522553</c:v>
                </c:pt>
                <c:pt idx="8">
                  <c:v>0.87445652173912958</c:v>
                </c:pt>
                <c:pt idx="9">
                  <c:v>0.93550295857988164</c:v>
                </c:pt>
                <c:pt idx="10">
                  <c:v>0.87908496732026098</c:v>
                </c:pt>
                <c:pt idx="11">
                  <c:v>0.873188405797101</c:v>
                </c:pt>
                <c:pt idx="12">
                  <c:v>0.85447154471544651</c:v>
                </c:pt>
                <c:pt idx="13">
                  <c:v>0.87222222222222179</c:v>
                </c:pt>
                <c:pt idx="14">
                  <c:v>0.89782608695652133</c:v>
                </c:pt>
                <c:pt idx="15">
                  <c:v>0.88701298701298636</c:v>
                </c:pt>
                <c:pt idx="16">
                  <c:v>0.90806451612903183</c:v>
                </c:pt>
                <c:pt idx="17">
                  <c:v>0.86521739130434727</c:v>
                </c:pt>
                <c:pt idx="18">
                  <c:v>0.84193548387096651</c:v>
                </c:pt>
                <c:pt idx="19">
                  <c:v>0.86875000000000058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B8F-4A0D-AF3C-8EA515D1EB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2545536"/>
        <c:axId val="158365568"/>
      </c:lineChart>
      <c:dateAx>
        <c:axId val="15254553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hr-HR"/>
                  <a:t>Broj</a:t>
                </a:r>
                <a:r>
                  <a:rPr lang="hr-HR" baseline="0"/>
                  <a:t> uzoraka za učenje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58365568"/>
        <c:crosses val="autoZero"/>
        <c:auto val="0"/>
        <c:lblOffset val="100"/>
        <c:baseTimeUnit val="days"/>
        <c:majorUnit val="20"/>
        <c:majorTimeUnit val="days"/>
      </c:dateAx>
      <c:valAx>
        <c:axId val="1583655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525455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sr-Latn-R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5959-1069-4BC3-909A-669CBE04804F}" type="datetimeFigureOut">
              <a:rPr lang="hr-HR" smtClean="0"/>
              <a:t>4.7.2017.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35DDA-D77B-4BD0-9696-108587FB55BA}" type="slidenum">
              <a:rPr lang="hr-HR" smtClean="0"/>
              <a:t>‹#›</a:t>
            </a:fld>
            <a:endParaRPr lang="hr-H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4701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5959-1069-4BC3-909A-669CBE04804F}" type="datetimeFigureOut">
              <a:rPr lang="hr-HR" smtClean="0"/>
              <a:t>4.7.2017.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35DDA-D77B-4BD0-9696-108587FB55B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33525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5959-1069-4BC3-909A-669CBE04804F}" type="datetimeFigureOut">
              <a:rPr lang="hr-HR" smtClean="0"/>
              <a:t>4.7.2017.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35DDA-D77B-4BD0-9696-108587FB55B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43225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5959-1069-4BC3-909A-669CBE04804F}" type="datetimeFigureOut">
              <a:rPr lang="hr-HR" smtClean="0"/>
              <a:t>4.7.2017.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35DDA-D77B-4BD0-9696-108587FB55B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36305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5959-1069-4BC3-909A-669CBE04804F}" type="datetimeFigureOut">
              <a:rPr lang="hr-HR" smtClean="0"/>
              <a:t>4.7.2017.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35DDA-D77B-4BD0-9696-108587FB55BA}" type="slidenum">
              <a:rPr lang="hr-HR" smtClean="0"/>
              <a:t>‹#›</a:t>
            </a:fld>
            <a:endParaRPr lang="hr-H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732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5959-1069-4BC3-909A-669CBE04804F}" type="datetimeFigureOut">
              <a:rPr lang="hr-HR" smtClean="0"/>
              <a:t>4.7.2017.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35DDA-D77B-4BD0-9696-108587FB55B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23270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5959-1069-4BC3-909A-669CBE04804F}" type="datetimeFigureOut">
              <a:rPr lang="hr-HR" smtClean="0"/>
              <a:t>4.7.2017.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35DDA-D77B-4BD0-9696-108587FB55B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2473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5959-1069-4BC3-909A-669CBE04804F}" type="datetimeFigureOut">
              <a:rPr lang="hr-HR" smtClean="0"/>
              <a:t>4.7.2017.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35DDA-D77B-4BD0-9696-108587FB55B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91538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5959-1069-4BC3-909A-669CBE04804F}" type="datetimeFigureOut">
              <a:rPr lang="hr-HR" smtClean="0"/>
              <a:t>4.7.2017.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35DDA-D77B-4BD0-9696-108587FB55B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7667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EAE5959-1069-4BC3-909A-669CBE04804F}" type="datetimeFigureOut">
              <a:rPr lang="hr-HR" smtClean="0"/>
              <a:t>4.7.2017.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C635DDA-D77B-4BD0-9696-108587FB55B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87282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5959-1069-4BC3-909A-669CBE04804F}" type="datetimeFigureOut">
              <a:rPr lang="hr-HR" smtClean="0"/>
              <a:t>4.7.2017.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35DDA-D77B-4BD0-9696-108587FB55B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43809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EAE5959-1069-4BC3-909A-669CBE04804F}" type="datetimeFigureOut">
              <a:rPr lang="hr-HR" smtClean="0"/>
              <a:t>4.7.2017.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C635DDA-D77B-4BD0-9696-108587FB55BA}" type="slidenum">
              <a:rPr lang="hr-HR" smtClean="0"/>
              <a:t>‹#›</a:t>
            </a:fld>
            <a:endParaRPr lang="hr-H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3463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HR" sz="6000" dirty="0" smtClean="0"/>
              <a:t/>
            </a:r>
            <a:br>
              <a:rPr lang="hr-HR" sz="6000" dirty="0" smtClean="0"/>
            </a:br>
            <a:r>
              <a:rPr lang="hr-HR" sz="6000" dirty="0" smtClean="0"/>
              <a:t>Završni rad: </a:t>
            </a:r>
            <a:br>
              <a:rPr lang="hr-HR" sz="6000" dirty="0" smtClean="0"/>
            </a:br>
            <a:r>
              <a:rPr lang="hr-HR" sz="6000" b="1" dirty="0" smtClean="0"/>
              <a:t>Postupci </a:t>
            </a:r>
            <a:r>
              <a:rPr lang="hr-HR" sz="6000" b="1" dirty="0" smtClean="0"/>
              <a:t>za učenje klasifikacijskih pravila</a:t>
            </a:r>
            <a:endParaRPr lang="hr-HR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Student: Matija </a:t>
            </a:r>
            <a:r>
              <a:rPr lang="hr-HR" dirty="0" smtClean="0"/>
              <a:t>Haničar</a:t>
            </a:r>
          </a:p>
          <a:p>
            <a:r>
              <a:rPr lang="hr-HR" dirty="0"/>
              <a:t>Mentor: Doc. dr. </a:t>
            </a:r>
            <a:r>
              <a:rPr lang="hr-HR" dirty="0" err="1"/>
              <a:t>sc</a:t>
            </a:r>
            <a:r>
              <a:rPr lang="hr-HR" dirty="0"/>
              <a:t>. Alan Jović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97280" y="305277"/>
            <a:ext cx="39881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000" dirty="0" smtClean="0"/>
              <a:t>Sveučilište u Zagrebu</a:t>
            </a:r>
          </a:p>
          <a:p>
            <a:r>
              <a:rPr lang="hr-HR" sz="2000" dirty="0" smtClean="0"/>
              <a:t>Fakultet elektrotehnike i računarstva</a:t>
            </a:r>
            <a:endParaRPr lang="hr-HR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1097280" y="5729130"/>
            <a:ext cx="25246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Datum obrane: 3.7.2017.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95927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RIPPER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/>
              <a:t>R</a:t>
            </a:r>
            <a:r>
              <a:rPr lang="en-US" dirty="0"/>
              <a:t>epeated </a:t>
            </a:r>
            <a:r>
              <a:rPr lang="en-US" b="1" dirty="0"/>
              <a:t>I</a:t>
            </a:r>
            <a:r>
              <a:rPr lang="en-US" dirty="0"/>
              <a:t>ncremental </a:t>
            </a:r>
            <a:r>
              <a:rPr lang="en-US" b="1" dirty="0"/>
              <a:t>P</a:t>
            </a:r>
            <a:r>
              <a:rPr lang="en-US" dirty="0"/>
              <a:t>runing to </a:t>
            </a:r>
            <a:r>
              <a:rPr lang="en-US" b="1" dirty="0"/>
              <a:t>P</a:t>
            </a:r>
            <a:r>
              <a:rPr lang="en-US" dirty="0"/>
              <a:t>roduce </a:t>
            </a:r>
            <a:r>
              <a:rPr lang="en-US" b="1" dirty="0"/>
              <a:t>E</a:t>
            </a:r>
            <a:r>
              <a:rPr lang="en-US" dirty="0"/>
              <a:t>rror </a:t>
            </a:r>
            <a:r>
              <a:rPr lang="en-US" b="1" dirty="0"/>
              <a:t>R</a:t>
            </a:r>
            <a:r>
              <a:rPr lang="en-US" dirty="0"/>
              <a:t>eduction</a:t>
            </a:r>
            <a:endParaRPr lang="hr-HR" dirty="0" smtClean="0"/>
          </a:p>
          <a:p>
            <a:r>
              <a:rPr lang="hr-HR" dirty="0" smtClean="0"/>
              <a:t>Cohen, 1995</a:t>
            </a:r>
          </a:p>
          <a:p>
            <a:r>
              <a:rPr lang="hr-HR" dirty="0" smtClean="0"/>
              <a:t>Optimizacija algoritma IREP</a:t>
            </a:r>
          </a:p>
          <a:p>
            <a:r>
              <a:rPr lang="hr-HR" dirty="0" smtClean="0"/>
              <a:t>Kvalitetan algoritam</a:t>
            </a:r>
          </a:p>
          <a:p>
            <a:r>
              <a:rPr lang="hr-HR" dirty="0" smtClean="0"/>
              <a:t>Implementiran u brojnim bibliotekama</a:t>
            </a:r>
            <a:endParaRPr lang="hr-H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60407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IREP</a:t>
            </a:r>
            <a:endParaRPr lang="hr-H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half" idx="1"/>
              </p:nvPr>
            </p:nvSpPr>
            <p:spPr>
              <a:xfrm>
                <a:off x="838200" y="1825625"/>
                <a:ext cx="9829800" cy="4351338"/>
              </a:xfrm>
            </p:spPr>
            <p:txBody>
              <a:bodyPr/>
              <a:lstStyle/>
              <a:p>
                <a:r>
                  <a:rPr lang="hr-HR" dirty="0" smtClean="0"/>
                  <a:t>Skup za rast: skup za obrezivanje – 2:1</a:t>
                </a:r>
              </a:p>
              <a:p>
                <a:r>
                  <a:rPr lang="hr-HR" dirty="0" smtClean="0"/>
                  <a:t>Faze rasta i obrezivanja</a:t>
                </a:r>
              </a:p>
              <a:p>
                <a:r>
                  <a:rPr lang="hr-HR" sz="2400" dirty="0">
                    <a:cs typeface="Courier New" panose="02070309020205020404" pitchFamily="49" charset="0"/>
                  </a:rPr>
                  <a:t>INFORMACIJSKA_DOBIT(</a:t>
                </a:r>
                <a:r>
                  <a:rPr lang="hr-HR" sz="2400" dirty="0" err="1">
                    <a:cs typeface="Courier New" panose="02070309020205020404" pitchFamily="49" charset="0"/>
                  </a:rPr>
                  <a:t>pr</a:t>
                </a:r>
                <a:r>
                  <a:rPr lang="hr-HR" sz="2400" baseline="-25000" dirty="0" err="1">
                    <a:cs typeface="Courier New" panose="02070309020205020404" pitchFamily="49" charset="0"/>
                  </a:rPr>
                  <a:t>novo</a:t>
                </a:r>
                <a:r>
                  <a:rPr lang="hr-HR" sz="2400" dirty="0">
                    <a:cs typeface="Courier New" panose="02070309020205020404" pitchFamily="49" charset="0"/>
                  </a:rPr>
                  <a:t>, </a:t>
                </a:r>
                <a:r>
                  <a:rPr lang="hr-HR" sz="2400" dirty="0" err="1">
                    <a:cs typeface="Courier New" panose="02070309020205020404" pitchFamily="49" charset="0"/>
                  </a:rPr>
                  <a:t>pr</a:t>
                </a:r>
                <a:r>
                  <a:rPr lang="hr-HR" sz="2400" baseline="-25000" dirty="0" err="1">
                    <a:cs typeface="Courier New" panose="02070309020205020404" pitchFamily="49" charset="0"/>
                  </a:rPr>
                  <a:t>staro</a:t>
                </a:r>
                <a:r>
                  <a:rPr lang="hr-HR" sz="2400" dirty="0">
                    <a:cs typeface="Courier New" panose="02070309020205020404" pitchFamily="49" charset="0"/>
                  </a:rPr>
                  <a:t>) = </a:t>
                </a:r>
                <a:r>
                  <a:rPr lang="hr-HR" sz="2400" dirty="0" err="1">
                    <a:cs typeface="Courier New" panose="02070309020205020404" pitchFamily="49" charset="0"/>
                  </a:rPr>
                  <a:t>p</a:t>
                </a:r>
                <a:r>
                  <a:rPr lang="hr-HR" sz="2400" baseline="-25000" dirty="0" err="1">
                    <a:cs typeface="Courier New" panose="02070309020205020404" pitchFamily="49" charset="0"/>
                  </a:rPr>
                  <a:t>novo</a:t>
                </a:r>
                <a:r>
                  <a:rPr lang="hr-HR" sz="2400" dirty="0">
                    <a:cs typeface="Courier New" panose="02070309020205020404" pitchFamily="49" charset="0"/>
                  </a:rPr>
                  <a:t>*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hr-HR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hr-HR" sz="24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hr-HR" sz="240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d>
                              <m:dPr>
                                <m:ctrlPr>
                                  <a:rPr lang="hr-HR" sz="2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hr-HR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hr-HR" sz="2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hr-HR" sz="2400" i="1">
                                            <a:latin typeface="Cambria Math" panose="02040503050406030204" pitchFamily="18" charset="0"/>
                                          </a:rPr>
                                          <m:t>𝑝</m:t>
                                        </m:r>
                                      </m:e>
                                      <m:sub>
                                        <m:r>
                                          <a:rPr lang="hr-HR" sz="2400" i="1">
                                            <a:latin typeface="Cambria Math" panose="02040503050406030204" pitchFamily="18" charset="0"/>
                                          </a:rPr>
                                          <m:t>𝑛𝑜𝑣𝑜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hr-HR" sz="2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hr-HR" sz="2400" i="1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e>
                                      <m:sub>
                                        <m:r>
                                          <a:rPr lang="hr-HR" sz="2400" i="1">
                                            <a:latin typeface="Cambria Math" panose="02040503050406030204" pitchFamily="18" charset="0"/>
                                          </a:rPr>
                                          <m:t>𝑛𝑜𝑣𝑜</m:t>
                                        </m:r>
                                      </m:sub>
                                    </m:sSub>
                                  </m:den>
                                </m:f>
                              </m:e>
                            </m:d>
                          </m:e>
                        </m:func>
                        <m:r>
                          <a:rPr lang="hr-HR" sz="24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hr-HR" sz="2400">
                            <a:latin typeface="Cambria Math" panose="02040503050406030204" pitchFamily="18" charset="0"/>
                          </a:rPr>
                          <m:t>log</m:t>
                        </m:r>
                        <m:r>
                          <a:rPr lang="hr-HR" sz="2400" i="1">
                            <a:latin typeface="Cambria Math" panose="020405030504060302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hr-HR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hr-HR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hr-HR" sz="2400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lang="hr-HR" sz="2400" i="1">
                                    <a:latin typeface="Cambria Math" panose="02040503050406030204" pitchFamily="18" charset="0"/>
                                  </a:rPr>
                                  <m:t>𝑠𝑡𝑎𝑟𝑜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hr-HR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hr-HR" sz="2400" i="1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hr-HR" sz="2400" i="1">
                                    <a:latin typeface="Cambria Math" panose="02040503050406030204" pitchFamily="18" charset="0"/>
                                  </a:rPr>
                                  <m:t>𝑠𝑡𝑎𝑟𝑜</m:t>
                                </m:r>
                              </m:sub>
                            </m:sSub>
                          </m:den>
                        </m:f>
                        <m:r>
                          <a:rPr lang="hr-HR" sz="24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d>
                  </m:oMath>
                </a14:m>
                <a:endParaRPr lang="hr-HR" sz="2000" dirty="0" smtClean="0">
                  <a:cs typeface="Courier New" panose="02070309020205020404" pitchFamily="49" charset="0"/>
                </a:endParaRPr>
              </a:p>
              <a:p>
                <a:r>
                  <a:rPr lang="hr-HR" dirty="0" smtClean="0">
                    <a:cs typeface="Courier New" panose="02070309020205020404" pitchFamily="49" charset="0"/>
                  </a:rPr>
                  <a:t>VRIJEDNOST(p</a:t>
                </a:r>
                <a:r>
                  <a:rPr lang="hr-HR" dirty="0">
                    <a:cs typeface="Courier New" panose="02070309020205020404" pitchFamily="49" charset="0"/>
                  </a:rPr>
                  <a:t>)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r-H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i="1">
                            <a:latin typeface="Cambria Math" panose="02040503050406030204" pitchFamily="18" charset="0"/>
                          </a:rPr>
                          <m:t>𝐼𝑃</m:t>
                        </m:r>
                        <m:r>
                          <a:rPr lang="hr-HR" i="1">
                            <a:latin typeface="Cambria Math" panose="02040503050406030204" pitchFamily="18" charset="0"/>
                          </a:rPr>
                          <m:t>+1</m:t>
                        </m:r>
                      </m:num>
                      <m:den>
                        <m:r>
                          <a:rPr lang="hr-HR" i="1">
                            <a:latin typeface="Cambria Math" panose="02040503050406030204" pitchFamily="18" charset="0"/>
                          </a:rPr>
                          <m:t>𝐼𝑃</m:t>
                        </m:r>
                        <m:r>
                          <a:rPr lang="hr-HR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hr-HR" i="1">
                            <a:latin typeface="Cambria Math" panose="02040503050406030204" pitchFamily="18" charset="0"/>
                          </a:rPr>
                          <m:t>𝐿𝑁</m:t>
                        </m:r>
                        <m:r>
                          <a:rPr lang="hr-HR" i="1">
                            <a:latin typeface="Cambria Math" panose="02040503050406030204" pitchFamily="18" charset="0"/>
                          </a:rPr>
                          <m:t>+2</m:t>
                        </m:r>
                      </m:den>
                    </m:f>
                  </m:oMath>
                </a14:m>
                <a:r>
                  <a:rPr lang="hr-HR" dirty="0">
                    <a:cs typeface="Courier New" panose="02070309020205020404" pitchFamily="49" charset="0"/>
                  </a:rPr>
                  <a:t> </a:t>
                </a:r>
                <a:endParaRPr lang="hr-HR" dirty="0" smtClean="0">
                  <a:cs typeface="Courier New" panose="02070309020205020404" pitchFamily="49" charset="0"/>
                </a:endParaRPr>
              </a:p>
              <a:p>
                <a:pPr marL="0" indent="0">
                  <a:buNone/>
                </a:pPr>
                <a:endParaRPr lang="hr-HR" dirty="0" smtClean="0">
                  <a:cs typeface="Courier New" panose="02070309020205020404" pitchFamily="49" charset="0"/>
                </a:endParaRPr>
              </a:p>
              <a:p>
                <a:endParaRPr lang="hr-HR" dirty="0">
                  <a:cs typeface="Courier New" panose="02070309020205020404" pitchFamily="49" charset="0"/>
                </a:endParaRPr>
              </a:p>
              <a:p>
                <a:endParaRPr lang="hr-HR" dirty="0">
                  <a:latin typeface="Calibri  "/>
                  <a:cs typeface="Courier New" panose="02070309020205020404" pitchFamily="49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838200" y="1825625"/>
                <a:ext cx="9829800" cy="4351338"/>
              </a:xfrm>
              <a:blipFill>
                <a:blip r:embed="rId2"/>
                <a:stretch>
                  <a:fillRect l="-993" t="-1401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06687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6375850"/>
              </p:ext>
            </p:extLst>
          </p:nvPr>
        </p:nvGraphicFramePr>
        <p:xfrm>
          <a:off x="3215481" y="818901"/>
          <a:ext cx="5761038" cy="5326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3" name="Document" r:id="rId3" imgW="5761150" imgH="5329631" progId="Word.OpenDocumentText.12">
                  <p:embed/>
                </p:oleObj>
              </mc:Choice>
              <mc:Fallback>
                <p:oleObj name="Document" r:id="rId3" imgW="5761150" imgH="5329631" progId="Word.OpenDocumentText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5481" y="818901"/>
                        <a:ext cx="5761038" cy="5326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29132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Demonstracija</a:t>
            </a:r>
            <a:endParaRPr lang="hr-HR" dirty="0"/>
          </a:p>
        </p:txBody>
      </p:sp>
      <p:pic>
        <p:nvPicPr>
          <p:cNvPr id="3" name="Pictur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4294" y="2211977"/>
            <a:ext cx="4224372" cy="319713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16442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Usporedba rezultata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 smtClean="0"/>
              <a:t>Weka</a:t>
            </a:r>
            <a:r>
              <a:rPr lang="hr-HR" dirty="0" smtClean="0"/>
              <a:t> – </a:t>
            </a:r>
            <a:r>
              <a:rPr lang="hr-HR" dirty="0" err="1" smtClean="0"/>
              <a:t>JRip</a:t>
            </a:r>
            <a:endParaRPr lang="hr-HR" dirty="0" smtClean="0"/>
          </a:p>
          <a:p>
            <a:r>
              <a:rPr lang="hr-HR" dirty="0" smtClean="0"/>
              <a:t>Unakrsna validacija od 10 preklopa</a:t>
            </a:r>
          </a:p>
          <a:p>
            <a:r>
              <a:rPr lang="hr-HR" dirty="0" smtClean="0"/>
              <a:t>Postotak ispravnih klasifikacija</a:t>
            </a:r>
            <a:endParaRPr lang="hr-HR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4965050"/>
              </p:ext>
            </p:extLst>
          </p:nvPr>
        </p:nvGraphicFramePr>
        <p:xfrm>
          <a:off x="2032000" y="3564414"/>
          <a:ext cx="8127999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893411467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4147491286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3776131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Skup podataka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Ripper.java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JRip.java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62762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Lenses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80%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92%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76805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Haberman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74%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77%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78760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523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1330414529"/>
              </p:ext>
            </p:extLst>
          </p:nvPr>
        </p:nvGraphicFramePr>
        <p:xfrm>
          <a:off x="6722290" y="1306287"/>
          <a:ext cx="5330372" cy="3198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999739564"/>
              </p:ext>
            </p:extLst>
          </p:nvPr>
        </p:nvGraphicFramePr>
        <p:xfrm>
          <a:off x="104503" y="1306287"/>
          <a:ext cx="5330372" cy="3198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18478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Sadržaj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Podaci</a:t>
            </a:r>
          </a:p>
          <a:p>
            <a:r>
              <a:rPr lang="hr-HR" dirty="0" smtClean="0"/>
              <a:t>Klasifikacija i klasifikacijska pravila</a:t>
            </a:r>
          </a:p>
          <a:p>
            <a:r>
              <a:rPr lang="hr-HR" dirty="0" smtClean="0"/>
              <a:t>RIPPER</a:t>
            </a:r>
          </a:p>
          <a:p>
            <a:r>
              <a:rPr lang="hr-HR" dirty="0" smtClean="0"/>
              <a:t>Usporedba rezultata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99189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Podaci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r-HR" dirty="0" smtClean="0"/>
              <a:t>Uzorak (</a:t>
            </a:r>
            <a:r>
              <a:rPr lang="hr-HR" dirty="0" err="1" smtClean="0"/>
              <a:t>eng</a:t>
            </a:r>
            <a:r>
              <a:rPr lang="hr-HR" dirty="0" smtClean="0"/>
              <a:t>. </a:t>
            </a:r>
            <a:r>
              <a:rPr lang="hr-HR" dirty="0" err="1" smtClean="0"/>
              <a:t>Sample</a:t>
            </a:r>
            <a:r>
              <a:rPr lang="hr-HR" dirty="0" smtClean="0"/>
              <a:t>)</a:t>
            </a:r>
          </a:p>
          <a:p>
            <a:r>
              <a:rPr lang="hr-HR" dirty="0" smtClean="0"/>
              <a:t>Atribut (</a:t>
            </a:r>
            <a:r>
              <a:rPr lang="hr-HR" dirty="0" err="1" smtClean="0"/>
              <a:t>eng</a:t>
            </a:r>
            <a:r>
              <a:rPr lang="hr-HR" dirty="0" smtClean="0"/>
              <a:t>. </a:t>
            </a:r>
            <a:r>
              <a:rPr lang="hr-HR" dirty="0" err="1" smtClean="0"/>
              <a:t>Attribute</a:t>
            </a:r>
            <a:r>
              <a:rPr lang="hr-HR" dirty="0" smtClean="0"/>
              <a:t>)</a:t>
            </a:r>
          </a:p>
          <a:p>
            <a:r>
              <a:rPr lang="hr-HR" dirty="0" smtClean="0"/>
              <a:t>Kontinuirani</a:t>
            </a:r>
          </a:p>
          <a:p>
            <a:r>
              <a:rPr lang="hr-HR" dirty="0" smtClean="0"/>
              <a:t>Diskretni</a:t>
            </a:r>
          </a:p>
          <a:p>
            <a:r>
              <a:rPr lang="hr-HR" dirty="0" smtClean="0"/>
              <a:t>Klasa</a:t>
            </a:r>
            <a:endParaRPr lang="hr-HR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102237154"/>
              </p:ext>
            </p:extLst>
          </p:nvPr>
        </p:nvGraphicFramePr>
        <p:xfrm>
          <a:off x="5773782" y="2255520"/>
          <a:ext cx="5580018" cy="2714969"/>
        </p:xfrm>
        <a:graphic>
          <a:graphicData uri="http://schemas.openxmlformats.org/drawingml/2006/table">
            <a:tbl>
              <a:tblPr firstRow="1" firstCol="1" bandRow="1">
                <a:tableStyleId>{0660B408-B3CF-4A94-85FC-2B1E0A45F4A2}</a:tableStyleId>
              </a:tblPr>
              <a:tblGrid>
                <a:gridCol w="1120348">
                  <a:extLst>
                    <a:ext uri="{9D8B030D-6E8A-4147-A177-3AD203B41FA5}">
                      <a16:colId xmlns:a16="http://schemas.microsoft.com/office/drawing/2014/main" val="1179658968"/>
                    </a:ext>
                  </a:extLst>
                </a:gridCol>
                <a:gridCol w="1120348">
                  <a:extLst>
                    <a:ext uri="{9D8B030D-6E8A-4147-A177-3AD203B41FA5}">
                      <a16:colId xmlns:a16="http://schemas.microsoft.com/office/drawing/2014/main" val="546859651"/>
                    </a:ext>
                  </a:extLst>
                </a:gridCol>
                <a:gridCol w="1107841">
                  <a:extLst>
                    <a:ext uri="{9D8B030D-6E8A-4147-A177-3AD203B41FA5}">
                      <a16:colId xmlns:a16="http://schemas.microsoft.com/office/drawing/2014/main" val="1454319792"/>
                    </a:ext>
                  </a:extLst>
                </a:gridCol>
                <a:gridCol w="1096651">
                  <a:extLst>
                    <a:ext uri="{9D8B030D-6E8A-4147-A177-3AD203B41FA5}">
                      <a16:colId xmlns:a16="http://schemas.microsoft.com/office/drawing/2014/main" val="734609188"/>
                    </a:ext>
                  </a:extLst>
                </a:gridCol>
                <a:gridCol w="1134830">
                  <a:extLst>
                    <a:ext uri="{9D8B030D-6E8A-4147-A177-3AD203B41FA5}">
                      <a16:colId xmlns:a16="http://schemas.microsoft.com/office/drawing/2014/main" val="3663364117"/>
                    </a:ext>
                  </a:extLst>
                </a:gridCol>
              </a:tblGrid>
              <a:tr h="90593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>
                          <a:effectLst/>
                        </a:rPr>
                        <a:t>Duljina </a:t>
                      </a:r>
                      <a:r>
                        <a:rPr lang="hr-HR" sz="1200" b="1" dirty="0" err="1">
                          <a:effectLst/>
                        </a:rPr>
                        <a:t>čašičnog</a:t>
                      </a:r>
                      <a:r>
                        <a:rPr lang="hr-HR" sz="1200" b="1" dirty="0">
                          <a:effectLst/>
                        </a:rPr>
                        <a:t> listića</a:t>
                      </a:r>
                      <a:endParaRPr lang="hr-HR" sz="1200" b="1" dirty="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6015" marR="660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>
                          <a:effectLst/>
                        </a:rPr>
                        <a:t>Širina </a:t>
                      </a:r>
                      <a:r>
                        <a:rPr lang="hr-HR" sz="1200" b="1" dirty="0" err="1">
                          <a:effectLst/>
                        </a:rPr>
                        <a:t>čašičnog</a:t>
                      </a:r>
                      <a:r>
                        <a:rPr lang="hr-HR" sz="1200" b="1" dirty="0">
                          <a:effectLst/>
                        </a:rPr>
                        <a:t> listića</a:t>
                      </a:r>
                      <a:endParaRPr lang="hr-HR" sz="1200" b="1" dirty="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6015" marR="660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>
                          <a:effectLst/>
                        </a:rPr>
                        <a:t>Duljina latice</a:t>
                      </a:r>
                      <a:endParaRPr lang="hr-HR" sz="1200" b="1" dirty="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6015" marR="660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>
                          <a:effectLst/>
                        </a:rPr>
                        <a:t>Širina latice</a:t>
                      </a:r>
                      <a:endParaRPr lang="hr-HR" sz="1200" b="1" dirty="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6015" marR="660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>
                          <a:effectLst/>
                        </a:rPr>
                        <a:t>Klasa</a:t>
                      </a:r>
                      <a:endParaRPr lang="hr-HR" sz="1200" b="1" dirty="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6015" marR="660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86504122"/>
                  </a:ext>
                </a:extLst>
              </a:tr>
              <a:tr h="30150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200" b="0">
                          <a:effectLst/>
                        </a:rPr>
                        <a:t>5.1</a:t>
                      </a:r>
                      <a:endParaRPr lang="hr-HR" sz="1200" b="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6015" marR="660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200" b="0">
                          <a:effectLst/>
                        </a:rPr>
                        <a:t>3.5</a:t>
                      </a:r>
                      <a:endParaRPr lang="hr-HR" sz="1200" b="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6015" marR="660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200" b="0">
                          <a:effectLst/>
                        </a:rPr>
                        <a:t>1.4</a:t>
                      </a:r>
                      <a:endParaRPr lang="hr-HR" sz="1200" b="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6015" marR="660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200" b="0" dirty="0">
                          <a:effectLst/>
                        </a:rPr>
                        <a:t>0.2</a:t>
                      </a:r>
                      <a:endParaRPr lang="hr-HR" sz="1200" b="0" dirty="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6015" marR="660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200" b="0" dirty="0">
                          <a:effectLst/>
                        </a:rPr>
                        <a:t>Iris </a:t>
                      </a:r>
                      <a:r>
                        <a:rPr lang="hr-HR" sz="1200" b="0" dirty="0" err="1">
                          <a:effectLst/>
                        </a:rPr>
                        <a:t>setosa</a:t>
                      </a:r>
                      <a:endParaRPr lang="hr-HR" sz="1200" b="0" dirty="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6015" marR="660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03541326"/>
                  </a:ext>
                </a:extLst>
              </a:tr>
              <a:tr h="30150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200" b="0" dirty="0">
                          <a:effectLst/>
                        </a:rPr>
                        <a:t>4.9</a:t>
                      </a:r>
                      <a:endParaRPr lang="hr-HR" sz="1200" b="0" dirty="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6015" marR="660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200" b="0">
                          <a:effectLst/>
                        </a:rPr>
                        <a:t>3.0</a:t>
                      </a:r>
                      <a:endParaRPr lang="hr-HR" sz="1200" b="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6015" marR="660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200" b="0">
                          <a:effectLst/>
                        </a:rPr>
                        <a:t>1.4</a:t>
                      </a:r>
                      <a:endParaRPr lang="hr-HR" sz="1200" b="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6015" marR="660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200" b="0">
                          <a:effectLst/>
                        </a:rPr>
                        <a:t>0.2</a:t>
                      </a:r>
                      <a:endParaRPr lang="hr-HR" sz="1200" b="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6015" marR="660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200" b="0" dirty="0">
                          <a:effectLst/>
                        </a:rPr>
                        <a:t>Iris </a:t>
                      </a:r>
                      <a:r>
                        <a:rPr lang="hr-HR" sz="1200" b="0" dirty="0" err="1">
                          <a:effectLst/>
                        </a:rPr>
                        <a:t>setosa</a:t>
                      </a:r>
                      <a:endParaRPr lang="hr-HR" sz="1200" b="0" dirty="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6015" marR="660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48250511"/>
                  </a:ext>
                </a:extLst>
              </a:tr>
              <a:tr h="30150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200" b="0">
                          <a:effectLst/>
                        </a:rPr>
                        <a:t>7.0</a:t>
                      </a:r>
                      <a:endParaRPr lang="hr-HR" sz="1200" b="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6015" marR="660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200" b="0">
                          <a:effectLst/>
                        </a:rPr>
                        <a:t>3.2</a:t>
                      </a:r>
                      <a:endParaRPr lang="hr-HR" sz="1200" b="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6015" marR="660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200" b="0">
                          <a:effectLst/>
                        </a:rPr>
                        <a:t>4.7</a:t>
                      </a:r>
                      <a:endParaRPr lang="hr-HR" sz="1200" b="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6015" marR="660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200" b="0">
                          <a:effectLst/>
                        </a:rPr>
                        <a:t>1.4</a:t>
                      </a:r>
                      <a:endParaRPr lang="hr-HR" sz="1200" b="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6015" marR="660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200" b="0" dirty="0">
                          <a:effectLst/>
                        </a:rPr>
                        <a:t>Iris </a:t>
                      </a:r>
                      <a:r>
                        <a:rPr lang="hr-HR" sz="1200" b="0" dirty="0" err="1">
                          <a:effectLst/>
                        </a:rPr>
                        <a:t>versicolor</a:t>
                      </a:r>
                      <a:endParaRPr lang="hr-HR" sz="1200" b="0" dirty="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6015" marR="660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10611418"/>
                  </a:ext>
                </a:extLst>
              </a:tr>
              <a:tr h="30150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200" b="0">
                          <a:effectLst/>
                        </a:rPr>
                        <a:t>6.4</a:t>
                      </a:r>
                      <a:endParaRPr lang="hr-HR" sz="1200" b="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6015" marR="660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200" b="0">
                          <a:effectLst/>
                        </a:rPr>
                        <a:t>3.2</a:t>
                      </a:r>
                      <a:endParaRPr lang="hr-HR" sz="1200" b="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6015" marR="660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200" b="0">
                          <a:effectLst/>
                        </a:rPr>
                        <a:t>4.5</a:t>
                      </a:r>
                      <a:endParaRPr lang="hr-HR" sz="1200" b="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6015" marR="660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200" b="0">
                          <a:effectLst/>
                        </a:rPr>
                        <a:t>1.5</a:t>
                      </a:r>
                      <a:endParaRPr lang="hr-HR" sz="1200" b="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6015" marR="660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200" b="0" dirty="0">
                          <a:effectLst/>
                        </a:rPr>
                        <a:t>Iris </a:t>
                      </a:r>
                      <a:r>
                        <a:rPr lang="hr-HR" sz="1200" b="0" dirty="0" err="1">
                          <a:effectLst/>
                        </a:rPr>
                        <a:t>versicolor</a:t>
                      </a:r>
                      <a:endParaRPr lang="hr-HR" sz="1200" b="0" dirty="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6015" marR="660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70214312"/>
                  </a:ext>
                </a:extLst>
              </a:tr>
              <a:tr h="30150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200" b="0">
                          <a:effectLst/>
                        </a:rPr>
                        <a:t>6.3</a:t>
                      </a:r>
                      <a:endParaRPr lang="hr-HR" sz="1200" b="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6015" marR="660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200" b="0">
                          <a:effectLst/>
                        </a:rPr>
                        <a:t>3.3</a:t>
                      </a:r>
                      <a:endParaRPr lang="hr-HR" sz="1200" b="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6015" marR="660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200" b="0">
                          <a:effectLst/>
                        </a:rPr>
                        <a:t>6.0</a:t>
                      </a:r>
                      <a:endParaRPr lang="hr-HR" sz="1200" b="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6015" marR="660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200" b="0">
                          <a:effectLst/>
                        </a:rPr>
                        <a:t>2.5</a:t>
                      </a:r>
                      <a:endParaRPr lang="hr-HR" sz="1200" b="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6015" marR="660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200" b="0" dirty="0">
                          <a:effectLst/>
                        </a:rPr>
                        <a:t>Iris </a:t>
                      </a:r>
                      <a:r>
                        <a:rPr lang="hr-HR" sz="1200" b="0" dirty="0" err="1">
                          <a:effectLst/>
                        </a:rPr>
                        <a:t>virginica</a:t>
                      </a:r>
                      <a:endParaRPr lang="hr-HR" sz="1200" b="0" dirty="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6015" marR="660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69104617"/>
                  </a:ext>
                </a:extLst>
              </a:tr>
              <a:tr h="30150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200" b="0" dirty="0">
                          <a:effectLst/>
                        </a:rPr>
                        <a:t>5.8</a:t>
                      </a:r>
                      <a:endParaRPr lang="hr-HR" sz="1200" b="0" dirty="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6015" marR="660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200" b="0" dirty="0">
                          <a:effectLst/>
                        </a:rPr>
                        <a:t>2.7</a:t>
                      </a:r>
                      <a:endParaRPr lang="hr-HR" sz="1200" b="0" dirty="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6015" marR="660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200" b="0" dirty="0">
                          <a:effectLst/>
                        </a:rPr>
                        <a:t>5.1</a:t>
                      </a:r>
                      <a:endParaRPr lang="hr-HR" sz="1200" b="0" dirty="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6015" marR="660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200" b="0" dirty="0">
                          <a:effectLst/>
                        </a:rPr>
                        <a:t>1.9</a:t>
                      </a:r>
                      <a:endParaRPr lang="hr-HR" sz="1200" b="0" dirty="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6015" marR="660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200" b="0" dirty="0">
                          <a:effectLst/>
                        </a:rPr>
                        <a:t>Iris </a:t>
                      </a:r>
                      <a:r>
                        <a:rPr lang="hr-HR" sz="1200" b="0" dirty="0" err="1">
                          <a:effectLst/>
                        </a:rPr>
                        <a:t>virginica</a:t>
                      </a:r>
                      <a:endParaRPr lang="hr-HR" sz="1200" b="0" dirty="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6015" marR="660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097562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87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Skupovi podataka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r-HR" dirty="0" smtClean="0"/>
              <a:t>Repozitorij za strojno učenje sveučilišta u </a:t>
            </a:r>
            <a:r>
              <a:rPr lang="hr-HR" dirty="0" err="1" smtClean="0"/>
              <a:t>Irvineu</a:t>
            </a:r>
            <a:r>
              <a:rPr lang="hr-HR" dirty="0" smtClean="0"/>
              <a:t>:</a:t>
            </a:r>
          </a:p>
          <a:p>
            <a:pPr lvl="1"/>
            <a:r>
              <a:rPr lang="hr-HR" dirty="0" smtClean="0"/>
              <a:t>Iris</a:t>
            </a:r>
          </a:p>
          <a:p>
            <a:pPr lvl="1"/>
            <a:r>
              <a:rPr lang="hr-HR" dirty="0" err="1" smtClean="0"/>
              <a:t>Lenses</a:t>
            </a:r>
            <a:endParaRPr lang="hr-HR" dirty="0" smtClean="0"/>
          </a:p>
          <a:p>
            <a:pPr lvl="1"/>
            <a:r>
              <a:rPr lang="hr-HR" dirty="0" err="1" smtClean="0"/>
              <a:t>Haberman</a:t>
            </a:r>
            <a:endParaRPr lang="hr-HR" dirty="0" smtClean="0"/>
          </a:p>
          <a:p>
            <a:r>
              <a:rPr lang="hr-HR" dirty="0"/>
              <a:t>.</a:t>
            </a:r>
            <a:r>
              <a:rPr lang="hr-HR" dirty="0" err="1"/>
              <a:t>csv</a:t>
            </a:r>
            <a:r>
              <a:rPr lang="hr-HR" dirty="0"/>
              <a:t> datoteka</a:t>
            </a:r>
          </a:p>
          <a:p>
            <a:r>
              <a:rPr lang="hr-HR" dirty="0"/>
              <a:t>.</a:t>
            </a:r>
            <a:r>
              <a:rPr lang="hr-HR" dirty="0" err="1"/>
              <a:t>arff</a:t>
            </a:r>
            <a:r>
              <a:rPr lang="hr-HR" dirty="0"/>
              <a:t> datoteka</a:t>
            </a:r>
          </a:p>
          <a:p>
            <a:endParaRPr lang="hr-HR" dirty="0"/>
          </a:p>
        </p:txBody>
      </p:sp>
      <p:pic>
        <p:nvPicPr>
          <p:cNvPr id="5" name="Content Placeholder 4"/>
          <p:cNvPicPr>
            <a:picLocks noGrp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0103" y="1889760"/>
            <a:ext cx="3416064" cy="372711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59484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Klasifikacija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r-HR" dirty="0" smtClean="0"/>
              <a:t>Skup za učenje</a:t>
            </a:r>
          </a:p>
          <a:p>
            <a:r>
              <a:rPr lang="hr-HR" dirty="0" smtClean="0"/>
              <a:t>Skup za testiranje</a:t>
            </a:r>
          </a:p>
          <a:p>
            <a:r>
              <a:rPr lang="hr-HR" dirty="0" smtClean="0"/>
              <a:t>Predviđanje klase</a:t>
            </a:r>
          </a:p>
          <a:p>
            <a:r>
              <a:rPr lang="hr-HR" dirty="0" err="1" smtClean="0"/>
              <a:t>Klasifikator</a:t>
            </a:r>
            <a:endParaRPr lang="hr-HR" dirty="0" smtClean="0"/>
          </a:p>
          <a:p>
            <a:r>
              <a:rPr lang="hr-HR" dirty="0" smtClean="0"/>
              <a:t>Specijalizacija modela</a:t>
            </a:r>
            <a:endParaRPr lang="hr-H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12286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Specijalizacija modela</a:t>
            </a:r>
            <a:endParaRPr lang="hr-HR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16631" y="1846263"/>
            <a:ext cx="9419063" cy="40227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90271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Klasifikacijska pravila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>
                <a:cs typeface="Courier New" panose="02070309020205020404" pitchFamily="49" charset="0"/>
              </a:rPr>
              <a:t>Klasifikacija pomoću pravila</a:t>
            </a:r>
          </a:p>
          <a:p>
            <a:r>
              <a:rPr lang="hr-H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AKO astigmatizam = da ONDA leće = tvrde</a:t>
            </a:r>
            <a:endParaRPr lang="hr-H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hr-HR" dirty="0" err="1" smtClean="0"/>
              <a:t>Antecedent</a:t>
            </a:r>
            <a:r>
              <a:rPr lang="hr-HR" dirty="0" smtClean="0"/>
              <a:t> ili tijelo pravila</a:t>
            </a:r>
          </a:p>
          <a:p>
            <a:r>
              <a:rPr lang="hr-HR" dirty="0" err="1" smtClean="0"/>
              <a:t>Konsekvens</a:t>
            </a:r>
            <a:r>
              <a:rPr lang="hr-HR" dirty="0" smtClean="0"/>
              <a:t> ili glava pravila</a:t>
            </a:r>
          </a:p>
          <a:p>
            <a:r>
              <a:rPr lang="hr-HR" dirty="0" smtClean="0"/>
              <a:t>Algoritmi</a:t>
            </a:r>
          </a:p>
          <a:p>
            <a:pPr lvl="1"/>
            <a:r>
              <a:rPr lang="hr-HR" dirty="0" smtClean="0"/>
              <a:t>IREP</a:t>
            </a:r>
          </a:p>
          <a:p>
            <a:pPr lvl="1"/>
            <a:r>
              <a:rPr lang="hr-HR" dirty="0" smtClean="0"/>
              <a:t>RIPPER</a:t>
            </a:r>
          </a:p>
          <a:p>
            <a:pPr lvl="1"/>
            <a:r>
              <a:rPr lang="hr-HR" dirty="0" smtClean="0"/>
              <a:t>FURIA</a:t>
            </a:r>
          </a:p>
          <a:p>
            <a:pPr lvl="1"/>
            <a:r>
              <a:rPr lang="hr-HR" dirty="0" smtClean="0"/>
              <a:t>PRISM</a:t>
            </a:r>
          </a:p>
        </p:txBody>
      </p:sp>
    </p:spTree>
    <p:extLst>
      <p:ext uri="{BB962C8B-B14F-4D97-AF65-F5344CB8AC3E}">
        <p14:creationId xmlns:p14="http://schemas.microsoft.com/office/powerpoint/2010/main" val="303812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Učenje pravila kao problem pretrage stanja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r-HR" dirty="0" smtClean="0"/>
              <a:t>Prostor pretraživanja</a:t>
            </a:r>
          </a:p>
          <a:p>
            <a:r>
              <a:rPr lang="hr-HR" dirty="0" smtClean="0"/>
              <a:t>Strategija pretraživanja</a:t>
            </a:r>
          </a:p>
          <a:p>
            <a:r>
              <a:rPr lang="hr-HR" dirty="0" smtClean="0"/>
              <a:t>Funkcija kvalitete</a:t>
            </a:r>
            <a:endParaRPr lang="hr-HR" dirty="0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592762" y="18256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3083217"/>
              </p:ext>
            </p:extLst>
          </p:nvPr>
        </p:nvGraphicFramePr>
        <p:xfrm>
          <a:off x="6237196" y="1825625"/>
          <a:ext cx="5761038" cy="296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Document" r:id="rId3" imgW="5761150" imgH="2954626" progId="Word.OpenDocumentText.12">
                  <p:embed/>
                </p:oleObj>
              </mc:Choice>
              <mc:Fallback>
                <p:oleObj name="Document" r:id="rId3" imgW="5761150" imgH="2954626" progId="Word.OpenDocumentText.12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37196" y="1825625"/>
                        <a:ext cx="5761038" cy="2963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61104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3465824"/>
              </p:ext>
            </p:extLst>
          </p:nvPr>
        </p:nvGraphicFramePr>
        <p:xfrm>
          <a:off x="1410788" y="1985554"/>
          <a:ext cx="9398953" cy="32083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08418">
                  <a:extLst>
                    <a:ext uri="{9D8B030D-6E8A-4147-A177-3AD203B41FA5}">
                      <a16:colId xmlns:a16="http://schemas.microsoft.com/office/drawing/2014/main" val="1427018131"/>
                    </a:ext>
                  </a:extLst>
                </a:gridCol>
                <a:gridCol w="3090751">
                  <a:extLst>
                    <a:ext uri="{9D8B030D-6E8A-4147-A177-3AD203B41FA5}">
                      <a16:colId xmlns:a16="http://schemas.microsoft.com/office/drawing/2014/main" val="1146070275"/>
                    </a:ext>
                  </a:extLst>
                </a:gridCol>
                <a:gridCol w="3799784">
                  <a:extLst>
                    <a:ext uri="{9D8B030D-6E8A-4147-A177-3AD203B41FA5}">
                      <a16:colId xmlns:a16="http://schemas.microsoft.com/office/drawing/2014/main" val="3221889816"/>
                    </a:ext>
                  </a:extLst>
                </a:gridCol>
              </a:tblGrid>
              <a:tr h="115066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2400" dirty="0">
                          <a:effectLst/>
                        </a:rPr>
                        <a:t>Stvarna vrijednost</a:t>
                      </a:r>
                      <a:endParaRPr lang="hr-HR" sz="2400" dirty="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2400">
                          <a:effectLst/>
                        </a:rPr>
                        <a:t>Predviđen pozitivan</a:t>
                      </a:r>
                      <a:endParaRPr lang="hr-HR" sz="240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2400">
                          <a:effectLst/>
                        </a:rPr>
                        <a:t>Predviđen negativni</a:t>
                      </a:r>
                      <a:endParaRPr lang="hr-HR" sz="240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67555580"/>
                  </a:ext>
                </a:extLst>
              </a:tr>
              <a:tr h="102885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2400">
                          <a:effectLst/>
                        </a:rPr>
                        <a:t>Pozitivni (P)</a:t>
                      </a:r>
                      <a:endParaRPr lang="hr-HR" sz="240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2400">
                          <a:effectLst/>
                        </a:rPr>
                        <a:t>Istinito pozitivni (IP)</a:t>
                      </a:r>
                      <a:endParaRPr lang="hr-HR" sz="240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2400">
                          <a:effectLst/>
                        </a:rPr>
                        <a:t>Lažno negativni (LN)</a:t>
                      </a:r>
                      <a:endParaRPr lang="hr-HR" sz="240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61539687"/>
                  </a:ext>
                </a:extLst>
              </a:tr>
              <a:tr h="102885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2400" dirty="0">
                          <a:effectLst/>
                        </a:rPr>
                        <a:t>Negativni (N)</a:t>
                      </a:r>
                      <a:endParaRPr lang="hr-HR" sz="2400" dirty="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2400" dirty="0">
                          <a:effectLst/>
                        </a:rPr>
                        <a:t>Lažno pozitivni (LP)</a:t>
                      </a:r>
                      <a:endParaRPr lang="hr-HR" sz="2400" dirty="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2400" dirty="0">
                          <a:effectLst/>
                        </a:rPr>
                        <a:t>Istinito negativni (IN)</a:t>
                      </a:r>
                      <a:endParaRPr lang="hr-HR" sz="2400" dirty="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08528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543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849</TotalTime>
  <Words>291</Words>
  <Application>Microsoft Office PowerPoint</Application>
  <PresentationFormat>Widescreen</PresentationFormat>
  <Paragraphs>119</Paragraphs>
  <Slides>15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Arial</vt:lpstr>
      <vt:lpstr>Calibri</vt:lpstr>
      <vt:lpstr>Calibri  </vt:lpstr>
      <vt:lpstr>Calibri Light</vt:lpstr>
      <vt:lpstr>Cambria</vt:lpstr>
      <vt:lpstr>Cambria Math</vt:lpstr>
      <vt:lpstr>Courier New</vt:lpstr>
      <vt:lpstr>Retrospect</vt:lpstr>
      <vt:lpstr>Document</vt:lpstr>
      <vt:lpstr> Završni rad:  Postupci za učenje klasifikacijskih pravila</vt:lpstr>
      <vt:lpstr>Sadržaj</vt:lpstr>
      <vt:lpstr>Podaci</vt:lpstr>
      <vt:lpstr>Skupovi podataka</vt:lpstr>
      <vt:lpstr>Klasifikacija</vt:lpstr>
      <vt:lpstr>Specijalizacija modela</vt:lpstr>
      <vt:lpstr>Klasifikacijska pravila</vt:lpstr>
      <vt:lpstr>Učenje pravila kao problem pretrage stanja</vt:lpstr>
      <vt:lpstr>PowerPoint Presentation</vt:lpstr>
      <vt:lpstr>RIPPER</vt:lpstr>
      <vt:lpstr>IREP</vt:lpstr>
      <vt:lpstr>PowerPoint Presentation</vt:lpstr>
      <vt:lpstr>Demonstracija</vt:lpstr>
      <vt:lpstr>Usporedba rezultata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Postupci za učenje klasifikacijskih pravila</dc:title>
  <dc:creator>Matija Haničar</dc:creator>
  <cp:lastModifiedBy>Matija Haničar</cp:lastModifiedBy>
  <cp:revision>16</cp:revision>
  <dcterms:created xsi:type="dcterms:W3CDTF">2017-07-01T13:05:44Z</dcterms:created>
  <dcterms:modified xsi:type="dcterms:W3CDTF">2017-07-04T13:55:43Z</dcterms:modified>
</cp:coreProperties>
</file>